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pdf" ContentType="application/pdf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8" Type="http://schemas.openxmlformats.org/officeDocument/2006/relationships/viewProps" Target="viewProps.xml" /><Relationship Id="rId3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6" Type="http://schemas.openxmlformats.org/officeDocument/2006/relationships/commentAuthors" Target="commentAuthors.xml" /><Relationship Id="rId35" Type="http://schemas.openxmlformats.org/officeDocument/2006/relationships/handoutMaster" Target="handoutMasters/handoutMaster1.xml" /><Relationship Id="rId40" Type="http://schemas.openxmlformats.org/officeDocument/2006/relationships/tableStyles" Target="tableStyles.xml" /><Relationship Id="rId39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5.png>
</file>

<file path=ppt/media/image6.png>
</file>

<file path=ppt/media/image7.pd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df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2046720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FR waits for the “recover” its unfunded liabilities continue to grow.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pic>
        <p:nvPicPr>
          <p:cNvPr descr="RMarkdown_SCRS_files/figure-pptx/tabl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Monte</a:t>
            </a:r>
            <a:r>
              <a:rPr/>
              <a:t> </a:t>
            </a:r>
            <a:r>
              <a:rPr/>
              <a:t>Carlo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reported</a:t>
            </a:r>
            <a:r>
              <a:rPr/>
              <a:t> </a:t>
            </a:r>
            <a:r>
              <a:rPr/>
              <a:t>expected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Forecasts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generally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BNYM,</a:t>
            </a:r>
            <a:r>
              <a:rPr/>
              <a:t> </a:t>
            </a:r>
            <a:r>
              <a:rPr/>
              <a:t>JPMC,</a:t>
            </a:r>
            <a:r>
              <a:rPr/>
              <a:t> </a:t>
            </a:r>
            <a:r>
              <a:rPr/>
              <a:t>BlackRock,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Affiliates,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Horizon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Services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matched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specific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Probability</a:t>
            </a:r>
            <a:r>
              <a:rPr/>
              <a:t> </a:t>
            </a:r>
            <a:r>
              <a:rPr/>
              <a:t>estimates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approximate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aggregated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complete</a:t>
            </a:r>
            <a:r>
              <a:rPr/>
              <a:t> </a:t>
            </a:r>
            <a:r>
              <a:rPr/>
              <a:t>methodology</a:t>
            </a:r>
            <a:r>
              <a:rPr/>
              <a:t> </a:t>
            </a:r>
            <a:r>
              <a:rPr/>
              <a:t>contact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(2020-2050)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Sensitivity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</a:t>
            </a:r>
            <a:r>
              <a:rPr/>
              <a:t> </a:t>
            </a:r>
            <a:r>
              <a:rPr/>
              <a:t>Changes</a:t>
            </a:r>
            <a:r>
              <a:rPr/>
              <a:t> </a:t>
            </a:r>
            <a:r>
              <a:rPr/>
              <a:t>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28077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392561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Discount Rate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Funded Ratio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Unfunded Liability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Actuarial Accrued Liability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60.9%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$21.50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$55.00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$38.60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$72.00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$58.30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$91.80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29.5%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$80.20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$113.70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[1] 3679.484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2022-01-03 13:48
##   Status: 200
##   Content-Type: application/octet-stream
##   Size: 13.8 kB
## &lt;ON DISK&gt;  /var/folders/0z/p5zgjmbn6531bgclzwc383500000gn/T//RtmpufpW2M/file6375fc38a32.xlsx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Interest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2001-2021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int.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22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Only </a:t>
            </a:r>
            <a:r>
              <a:rPr b="1"/>
              <a:t>26.6%</a:t>
            </a:r>
            <a:r>
              <a:rPr/>
              <a:t> of new SCRS employees will stay for 8 years to vest.</a:t>
            </a:r>
          </a:p>
          <a:p>
            <a:pPr lvl="1"/>
            <a:r>
              <a:rPr/>
              <a:t>Only </a:t>
            </a:r>
            <a:r>
              <a:rPr b="1"/>
              <a:t>12.3%</a:t>
            </a:r>
            <a:r>
              <a:rPr/>
              <a:t> of the same employees will be on the job after 20 years.</a:t>
            </a:r>
          </a:p>
          <a:p>
            <a:pPr lvl="1"/>
            <a:r>
              <a:rPr/>
              <a:t>And only </a:t>
            </a:r>
            <a:r>
              <a:rPr b="1"/>
              <a:t>6.5%</a:t>
            </a:r>
            <a:r>
              <a:rPr/>
              <a:t> of the same employees will be on the job after 36 years needed to qualify for full retirement (YOS + AGE = 90)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d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2800" y="1600200"/>
            <a:ext cx="75184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Driving</a:t>
            </a:r>
            <a:r>
              <a:rPr/>
              <a:t> </a:t>
            </a:r>
            <a:r>
              <a:rPr/>
              <a:t>Factors</a:t>
            </a:r>
            <a:r>
              <a:rPr/>
              <a:t> </a:t>
            </a:r>
            <a:r>
              <a:rPr/>
              <a:t>Jeopardizing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Resiliency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Deviations from Investment Return Assumptions</a:t>
            </a:r>
            <a:r>
              <a:rPr/>
              <a:t> have been the largest contributor to the unfunded liability growth, adding </a:t>
            </a:r>
            <a:r>
              <a:rPr b="1"/>
              <a:t>$9.82</a:t>
            </a:r>
            <a:r>
              <a:rPr/>
              <a:t> billion from 2001 to 2021.</a:t>
            </a:r>
          </a:p>
          <a:p>
            <a:pPr lvl="1"/>
            <a:r>
              <a:rPr b="1"/>
              <a:t>Changes to Actuarial Methods and Assumptions</a:t>
            </a:r>
            <a:r>
              <a:rPr/>
              <a:t> – including assumed rate of return - have revealed roughly </a:t>
            </a:r>
            <a:r>
              <a:rPr b="1"/>
              <a:t>$6.99</a:t>
            </a:r>
            <a:r>
              <a:rPr/>
              <a:t> billion in additional unfunded liability since 2001.</a:t>
            </a:r>
          </a:p>
          <a:p>
            <a:pPr lvl="1"/>
            <a:r>
              <a:rPr b="1"/>
              <a:t>Extended Amortization Timetables and low Statutory Contributions</a:t>
            </a:r>
            <a:r>
              <a:rPr/>
              <a:t> in the past have resulted in interest on SCRS debt exceeding the actual debt payments (negative amortization) since 2001, adding a net </a:t>
            </a:r>
            <a:r>
              <a:rPr b="1"/>
              <a:t>$3.68</a:t>
            </a:r>
            <a:r>
              <a:rPr/>
              <a:t> billion to the unfunded liabilities.</a:t>
            </a:r>
          </a:p>
          <a:p>
            <a:pPr lvl="1"/>
            <a:r>
              <a:rPr b="1"/>
              <a:t>Deviations from Demographic Assumptions</a:t>
            </a:r>
            <a:r>
              <a:rPr/>
              <a:t> – including deviations from assumed rates of withdrawal, retirement, and mortality — added </a:t>
            </a:r>
            <a:r>
              <a:rPr b="1"/>
              <a:t>$2.57</a:t>
            </a:r>
            <a:r>
              <a:rPr/>
              <a:t> billion to the debt since 2001.</a:t>
            </a:r>
          </a:p>
          <a:p>
            <a:pPr lvl="1"/>
            <a:r>
              <a:rPr b="1"/>
              <a:t>Ad-Hoc Cost-of-Living-Adjustments</a:t>
            </a:r>
            <a:r>
              <a:rPr/>
              <a:t> given before 2012 added </a:t>
            </a:r>
            <a:r>
              <a:rPr b="1"/>
              <a:t>$206</a:t>
            </a:r>
            <a:r>
              <a:rPr/>
              <a:t> million to unfunded liabilities since 2001.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4929149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by:Pension Integrity Project at Reason Foundation. 2022—Preliminary Draft</dc:creator>
  <cp:keywords/>
  <dcterms:created xsi:type="dcterms:W3CDTF">2022-01-03T13:48:28Z</dcterms:created>
  <dcterms:modified xsi:type="dcterms:W3CDTF">2022-01-03T13:48:28Z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fontsize">
    <vt:lpwstr>9pt</vt:lpwstr>
  </property>
  <property fmtid="{D5CDD505-2E9C-101B-9397-08002B2CF9AE}" pid="6" name="output">
    <vt:lpwstr/>
  </property>
</Properties>
</file>